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38" r:id="rId2"/>
    <p:sldId id="33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C0536-ABA8-4875-844D-2866D8D95553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B26C9-FF1E-4C4F-A3B3-9D1DF70BD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835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>
            <a:extLst>
              <a:ext uri="{FF2B5EF4-FFF2-40B4-BE49-F238E27FC236}">
                <a16:creationId xmlns:a16="http://schemas.microsoft.com/office/drawing/2014/main" id="{304A51E1-F01E-4A30-A13D-8B71712CDA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2 Marcador de notas">
            <a:extLst>
              <a:ext uri="{FF2B5EF4-FFF2-40B4-BE49-F238E27FC236}">
                <a16:creationId xmlns:a16="http://schemas.microsoft.com/office/drawing/2014/main" id="{E99462C8-1911-4A25-A3B8-3742CB053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72708" name="3 Marcador de número de diapositiva">
            <a:extLst>
              <a:ext uri="{FF2B5EF4-FFF2-40B4-BE49-F238E27FC236}">
                <a16:creationId xmlns:a16="http://schemas.microsoft.com/office/drawing/2014/main" id="{68A0ACB2-B137-40C8-A76F-9115A6B96D2F}"/>
              </a:ext>
            </a:extLst>
          </p:cNvPr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900A0DD-841D-41E0-A745-747A669C8ADA}" type="slidenum">
              <a:rPr lang="ca-ES" altLang="ca-ES">
                <a:solidFill>
                  <a:srgbClr val="000000"/>
                </a:solidFill>
              </a:rPr>
              <a:pPr/>
              <a:t>2</a:t>
            </a:fld>
            <a:endParaRPr lang="ca-ES" altLang="ca-E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343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31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657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340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6773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377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91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70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986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288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89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4929E-D86A-4AAE-9489-43202CC77A42}" type="datetimeFigureOut">
              <a:rPr lang="es-ES" smtClean="0"/>
              <a:t>01/05/2023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7569E-FCC3-4929-BA79-74BA280A75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096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7 CuadroTexto">
            <a:extLst>
              <a:ext uri="{FF2B5EF4-FFF2-40B4-BE49-F238E27FC236}">
                <a16:creationId xmlns:a16="http://schemas.microsoft.com/office/drawing/2014/main" id="{B53267E5-51EE-4B74-8D3B-48407B21E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403475"/>
            <a:ext cx="2879725" cy="1384300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>
                <a:solidFill>
                  <a:schemeClr val="tx1"/>
                </a:solidFill>
              </a:rPr>
              <a:t>El Centre Mèdic Sports ha determinat que la manca de </a:t>
            </a:r>
            <a:r>
              <a:rPr lang="ca-ES" altLang="es-ES" sz="1400" b="1">
                <a:solidFill>
                  <a:schemeClr val="tx1"/>
                </a:solidFill>
              </a:rPr>
              <a:t>col·lagen</a:t>
            </a:r>
            <a:r>
              <a:rPr lang="ca-ES" altLang="es-ES" sz="1400">
                <a:solidFill>
                  <a:schemeClr val="tx1"/>
                </a:solidFill>
              </a:rPr>
              <a:t> o de </a:t>
            </a:r>
            <a:r>
              <a:rPr lang="ca-ES" altLang="es-ES" sz="1400" b="1">
                <a:solidFill>
                  <a:schemeClr val="tx1"/>
                </a:solidFill>
              </a:rPr>
              <a:t>Zinc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 provoca debilitat en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 les fibres  musculars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i afavoreix  l’aparició de lesions. </a:t>
            </a:r>
            <a:endParaRPr lang="es-ES" altLang="es-ES" sz="1400">
              <a:solidFill>
                <a:schemeClr val="tx1"/>
              </a:solidFill>
            </a:endParaRPr>
          </a:p>
        </p:txBody>
      </p:sp>
      <p:sp>
        <p:nvSpPr>
          <p:cNvPr id="4099" name="4 CuadroTexto">
            <a:extLst>
              <a:ext uri="{FF2B5EF4-FFF2-40B4-BE49-F238E27FC236}">
                <a16:creationId xmlns:a16="http://schemas.microsoft.com/office/drawing/2014/main" id="{43730120-2A97-4146-B1C3-7EED2523A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333375"/>
            <a:ext cx="2879725" cy="1384300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>
                <a:solidFill>
                  <a:schemeClr val="tx1"/>
                </a:solidFill>
              </a:rPr>
              <a:t>El </a:t>
            </a:r>
            <a:r>
              <a:rPr lang="ca-ES" altLang="es-ES" sz="1400" b="1">
                <a:solidFill>
                  <a:schemeClr val="tx1"/>
                </a:solidFill>
              </a:rPr>
              <a:t>Zinc</a:t>
            </a:r>
            <a:r>
              <a:rPr lang="ca-ES" altLang="es-ES" sz="1400">
                <a:solidFill>
                  <a:schemeClr val="tx1"/>
                </a:solidFill>
              </a:rPr>
              <a:t> és un element químic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que absorbim en la dieta.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 Present en carn,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 verdura i fruita,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té un paper en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 la síntesi de </a:t>
            </a:r>
            <a:r>
              <a:rPr lang="ca-ES" altLang="es-ES" sz="1400" b="1">
                <a:solidFill>
                  <a:schemeClr val="tx1"/>
                </a:solidFill>
              </a:rPr>
              <a:t>proteïnes</a:t>
            </a:r>
            <a:endParaRPr lang="es-ES" altLang="es-ES" sz="1400" b="1">
              <a:solidFill>
                <a:schemeClr val="tx1"/>
              </a:solidFill>
            </a:endParaRPr>
          </a:p>
        </p:txBody>
      </p:sp>
      <p:sp>
        <p:nvSpPr>
          <p:cNvPr id="4100" name="6 CuadroTexto">
            <a:extLst>
              <a:ext uri="{FF2B5EF4-FFF2-40B4-BE49-F238E27FC236}">
                <a16:creationId xmlns:a16="http://schemas.microsoft.com/office/drawing/2014/main" id="{F2BDC349-A5B4-4916-87DA-9F637847C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1830388"/>
            <a:ext cx="2376488" cy="2462212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dirty="0">
                <a:solidFill>
                  <a:schemeClr val="tx1"/>
                </a:solidFill>
              </a:rPr>
              <a:t>La meva amiga Clara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és esportista de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 competició.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Tant ella com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els seus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companys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prenen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Col·lagen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 </a:t>
            </a:r>
            <a:r>
              <a:rPr lang="ca-ES" altLang="es-ES" sz="1400" dirty="0" err="1">
                <a:solidFill>
                  <a:schemeClr val="tx1"/>
                </a:solidFill>
              </a:rPr>
              <a:t>Plus</a:t>
            </a:r>
            <a:r>
              <a:rPr lang="ca-ES" altLang="es-ES" sz="1400" baseline="30000" dirty="0" err="1">
                <a:solidFill>
                  <a:schemeClr val="tx1"/>
                </a:solidFill>
              </a:rPr>
              <a:t>TM</a:t>
            </a:r>
            <a:r>
              <a:rPr lang="ca-ES" altLang="es-ES" sz="1400" dirty="0">
                <a:solidFill>
                  <a:schemeClr val="tx1"/>
                </a:solidFill>
              </a:rPr>
              <a:t> de manera habitual com a mesura de prevenció de </a:t>
            </a:r>
            <a:r>
              <a:rPr lang="ca-ES" altLang="es-ES" sz="1400" b="1" dirty="0">
                <a:solidFill>
                  <a:schemeClr val="tx1"/>
                </a:solidFill>
              </a:rPr>
              <a:t>lesions</a:t>
            </a:r>
            <a:r>
              <a:rPr lang="ca-ES" altLang="es-ES" sz="1400" dirty="0">
                <a:solidFill>
                  <a:schemeClr val="tx1"/>
                </a:solidFill>
              </a:rPr>
              <a:t>.</a:t>
            </a:r>
            <a:endParaRPr lang="es-ES" altLang="es-ES" sz="1400" dirty="0">
              <a:solidFill>
                <a:schemeClr val="tx1"/>
              </a:solidFill>
            </a:endParaRPr>
          </a:p>
        </p:txBody>
      </p:sp>
      <p:sp>
        <p:nvSpPr>
          <p:cNvPr id="4101" name="9 CuadroTexto">
            <a:extLst>
              <a:ext uri="{FF2B5EF4-FFF2-40B4-BE49-F238E27FC236}">
                <a16:creationId xmlns:a16="http://schemas.microsoft.com/office/drawing/2014/main" id="{19096D64-9D48-4021-AF60-14E1A8355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16213"/>
            <a:ext cx="2376488" cy="738187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>
                <a:solidFill>
                  <a:schemeClr val="tx1"/>
                </a:solidFill>
              </a:rPr>
              <a:t>La </a:t>
            </a:r>
            <a:r>
              <a:rPr lang="ca-ES" altLang="es-ES" sz="1400" b="1">
                <a:solidFill>
                  <a:schemeClr val="tx1"/>
                </a:solidFill>
              </a:rPr>
              <a:t>carn</a:t>
            </a:r>
            <a:r>
              <a:rPr lang="ca-ES" altLang="es-ES" sz="1400">
                <a:solidFill>
                  <a:schemeClr val="tx1"/>
                </a:solidFill>
              </a:rPr>
              <a:t> dels animals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que ingerim a la dieta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conté col·lagen.</a:t>
            </a:r>
            <a:endParaRPr lang="es-ES" altLang="es-ES" sz="1400">
              <a:solidFill>
                <a:schemeClr val="tx1"/>
              </a:solidFill>
            </a:endParaRPr>
          </a:p>
        </p:txBody>
      </p:sp>
      <p:sp>
        <p:nvSpPr>
          <p:cNvPr id="4102" name="10 CuadroTexto">
            <a:extLst>
              <a:ext uri="{FF2B5EF4-FFF2-40B4-BE49-F238E27FC236}">
                <a16:creationId xmlns:a16="http://schemas.microsoft.com/office/drawing/2014/main" id="{CADEDEF2-0D06-4914-A606-D0620504D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6913" y="292100"/>
            <a:ext cx="2487612" cy="2031325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dirty="0">
                <a:solidFill>
                  <a:schemeClr val="tx1"/>
                </a:solidFill>
              </a:rPr>
              <a:t>L’OMS afirma que és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necessari disminuir el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consum de </a:t>
            </a:r>
            <a:r>
              <a:rPr lang="ca-ES" altLang="es-ES" sz="1400" b="1" dirty="0">
                <a:solidFill>
                  <a:schemeClr val="tx1"/>
                </a:solidFill>
              </a:rPr>
              <a:t>carn</a:t>
            </a:r>
            <a:r>
              <a:rPr lang="ca-ES" altLang="es-ES" sz="1400" dirty="0">
                <a:solidFill>
                  <a:schemeClr val="tx1"/>
                </a:solidFill>
              </a:rPr>
              <a:t>, perquè la ramaderia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consumeix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massa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recursos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(aigua, camps,...) i incrementa l’emissió de CO</a:t>
            </a:r>
            <a:r>
              <a:rPr lang="ca-ES" altLang="es-ES" sz="1400" baseline="-25000" dirty="0">
                <a:solidFill>
                  <a:schemeClr val="tx1"/>
                </a:solidFill>
              </a:rPr>
              <a:t>2</a:t>
            </a:r>
            <a:r>
              <a:rPr lang="ca-ES" altLang="es-ES" sz="1400" dirty="0">
                <a:solidFill>
                  <a:schemeClr val="tx1"/>
                </a:solidFill>
              </a:rPr>
              <a:t>. </a:t>
            </a:r>
            <a:endParaRPr lang="es-ES" altLang="es-ES" sz="1400" dirty="0">
              <a:solidFill>
                <a:schemeClr val="tx1"/>
              </a:solidFill>
            </a:endParaRPr>
          </a:p>
        </p:txBody>
      </p:sp>
      <p:grpSp>
        <p:nvGrpSpPr>
          <p:cNvPr id="4103" name="15 Grupo">
            <a:extLst>
              <a:ext uri="{FF2B5EF4-FFF2-40B4-BE49-F238E27FC236}">
                <a16:creationId xmlns:a16="http://schemas.microsoft.com/office/drawing/2014/main" id="{5A168594-C0B9-4E26-9521-4D3398E256DF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333375"/>
            <a:ext cx="2374900" cy="2246313"/>
            <a:chOff x="467544" y="332656"/>
            <a:chExt cx="2376264" cy="2246769"/>
          </a:xfrm>
        </p:grpSpPr>
        <p:sp>
          <p:nvSpPr>
            <p:cNvPr id="4131" name="3 CuadroTexto">
              <a:extLst>
                <a:ext uri="{FF2B5EF4-FFF2-40B4-BE49-F238E27FC236}">
                  <a16:creationId xmlns:a16="http://schemas.microsoft.com/office/drawing/2014/main" id="{09109AAE-CA25-4FD7-BC93-A931B3AADB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544" y="332656"/>
              <a:ext cx="2376264" cy="2246769"/>
            </a:xfrm>
            <a:prstGeom prst="rect">
              <a:avLst/>
            </a:prstGeom>
            <a:solidFill>
              <a:srgbClr val="D7DD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ca-ES" altLang="es-ES" sz="1400" dirty="0">
                  <a:solidFill>
                    <a:schemeClr val="tx1"/>
                  </a:solidFill>
                </a:rPr>
                <a:t>El </a:t>
              </a:r>
              <a:r>
                <a:rPr lang="ca-ES" altLang="es-ES" sz="1400" b="1" dirty="0">
                  <a:solidFill>
                    <a:schemeClr val="tx1"/>
                  </a:solidFill>
                </a:rPr>
                <a:t>col·lagen</a:t>
              </a:r>
              <a:r>
                <a:rPr lang="ca-ES" altLang="es-ES" sz="1400" dirty="0">
                  <a:solidFill>
                    <a:schemeClr val="tx1"/>
                  </a:solidFill>
                </a:rPr>
                <a:t> és una</a:t>
              </a:r>
            </a:p>
            <a:p>
              <a:r>
                <a:rPr lang="ca-ES" altLang="es-ES" sz="1400" dirty="0">
                  <a:solidFill>
                    <a:schemeClr val="tx1"/>
                  </a:solidFill>
                </a:rPr>
                <a:t> proteïna que forma part </a:t>
              </a:r>
            </a:p>
            <a:p>
              <a:r>
                <a:rPr lang="ca-ES" altLang="es-ES" sz="1400" dirty="0">
                  <a:solidFill>
                    <a:schemeClr val="tx1"/>
                  </a:solidFill>
                </a:rPr>
                <a:t>dels nostres músculs. Com totes les </a:t>
              </a:r>
              <a:r>
                <a:rPr lang="ca-ES" altLang="es-ES" sz="1400" b="1" dirty="0">
                  <a:solidFill>
                    <a:schemeClr val="tx1"/>
                  </a:solidFill>
                </a:rPr>
                <a:t>proteïnes</a:t>
              </a:r>
              <a:r>
                <a:rPr lang="ca-ES" altLang="es-ES" sz="1400" dirty="0">
                  <a:solidFill>
                    <a:schemeClr val="tx1"/>
                  </a:solidFill>
                </a:rPr>
                <a:t>, està feta d’</a:t>
              </a:r>
              <a:r>
                <a:rPr lang="ca-ES" altLang="es-ES" sz="1400" b="1" dirty="0">
                  <a:solidFill>
                    <a:schemeClr val="tx1"/>
                  </a:solidFill>
                </a:rPr>
                <a:t>aminoàcids</a:t>
              </a:r>
              <a:r>
                <a:rPr lang="ca-ES" altLang="es-ES" sz="1400" dirty="0">
                  <a:solidFill>
                    <a:schemeClr val="tx1"/>
                  </a:solidFill>
                </a:rPr>
                <a:t>. </a:t>
              </a: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es-ES" altLang="es-ES" sz="1400" dirty="0">
                <a:solidFill>
                  <a:schemeClr val="tx1"/>
                </a:solidFill>
              </a:endParaRPr>
            </a:p>
          </p:txBody>
        </p:sp>
        <p:pic>
          <p:nvPicPr>
            <p:cNvPr id="4132" name="Picture 2">
              <a:extLst>
                <a:ext uri="{FF2B5EF4-FFF2-40B4-BE49-F238E27FC236}">
                  <a16:creationId xmlns:a16="http://schemas.microsoft.com/office/drawing/2014/main" id="{A375004D-7826-4FE4-A578-C5D6D57DF5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945" y="1558365"/>
              <a:ext cx="2048679" cy="8655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104" name="17 Grupo">
            <a:extLst>
              <a:ext uri="{FF2B5EF4-FFF2-40B4-BE49-F238E27FC236}">
                <a16:creationId xmlns:a16="http://schemas.microsoft.com/office/drawing/2014/main" id="{A33D5640-562B-4E90-B724-12613B734BCA}"/>
              </a:ext>
            </a:extLst>
          </p:cNvPr>
          <p:cNvGrpSpPr>
            <a:grpSpLocks/>
          </p:cNvGrpSpPr>
          <p:nvPr/>
        </p:nvGrpSpPr>
        <p:grpSpPr bwMode="auto">
          <a:xfrm>
            <a:off x="6070600" y="4351338"/>
            <a:ext cx="2376488" cy="2462212"/>
            <a:chOff x="6071189" y="4003903"/>
            <a:chExt cx="2376264" cy="2462213"/>
          </a:xfrm>
        </p:grpSpPr>
        <p:sp>
          <p:nvSpPr>
            <p:cNvPr id="4129" name="14 CuadroTexto">
              <a:extLst>
                <a:ext uri="{FF2B5EF4-FFF2-40B4-BE49-F238E27FC236}">
                  <a16:creationId xmlns:a16="http://schemas.microsoft.com/office/drawing/2014/main" id="{B7AFFAF0-AA71-4986-9BF3-CDED028746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1189" y="4003903"/>
              <a:ext cx="2376264" cy="2462213"/>
            </a:xfrm>
            <a:prstGeom prst="rect">
              <a:avLst/>
            </a:prstGeom>
            <a:solidFill>
              <a:srgbClr val="D7DD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ca-ES" altLang="es-ES" sz="1400">
                  <a:solidFill>
                    <a:schemeClr val="tx1"/>
                  </a:solidFill>
                </a:rPr>
                <a:t>Les cèl·lules del nostre</a:t>
              </a:r>
            </a:p>
            <a:p>
              <a:r>
                <a:rPr lang="ca-ES" altLang="es-ES" sz="1400">
                  <a:solidFill>
                    <a:schemeClr val="tx1"/>
                  </a:solidFill>
                </a:rPr>
                <a:t> cos sintetitzen </a:t>
              </a:r>
            </a:p>
            <a:p>
              <a:r>
                <a:rPr lang="ca-ES" altLang="es-ES" sz="1400" b="1">
                  <a:solidFill>
                    <a:schemeClr val="tx1"/>
                  </a:solidFill>
                </a:rPr>
                <a:t>col·lagen</a:t>
              </a:r>
              <a:r>
                <a:rPr lang="ca-ES" altLang="es-ES" sz="1400">
                  <a:solidFill>
                    <a:schemeClr val="tx1"/>
                  </a:solidFill>
                </a:rPr>
                <a:t> de manera habitual a partir D’</a:t>
              </a:r>
              <a:r>
                <a:rPr lang="ca-ES" altLang="es-ES" sz="1400" b="1">
                  <a:solidFill>
                    <a:schemeClr val="tx1"/>
                  </a:solidFill>
                </a:rPr>
                <a:t>aminoàcid</a:t>
              </a:r>
              <a:r>
                <a:rPr lang="ca-ES" altLang="es-ES" sz="1400">
                  <a:solidFill>
                    <a:schemeClr val="tx1"/>
                  </a:solidFill>
                </a:rPr>
                <a:t>s obtinguts de la dieta.</a:t>
              </a: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es-ES" altLang="es-ES" sz="1400">
                <a:solidFill>
                  <a:schemeClr val="tx1"/>
                </a:solidFill>
              </a:endParaRPr>
            </a:p>
          </p:txBody>
        </p:sp>
        <p:pic>
          <p:nvPicPr>
            <p:cNvPr id="4130" name="Picture 3">
              <a:extLst>
                <a:ext uri="{FF2B5EF4-FFF2-40B4-BE49-F238E27FC236}">
                  <a16:creationId xmlns:a16="http://schemas.microsoft.com/office/drawing/2014/main" id="{8CE8AC20-BFA1-450F-8173-1DFC7075AF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4566" y="5334699"/>
              <a:ext cx="1656184" cy="10521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105" name="16 Grupo">
            <a:extLst>
              <a:ext uri="{FF2B5EF4-FFF2-40B4-BE49-F238E27FC236}">
                <a16:creationId xmlns:a16="http://schemas.microsoft.com/office/drawing/2014/main" id="{346B5107-6680-4D43-BB11-E7BB94DF2EBC}"/>
              </a:ext>
            </a:extLst>
          </p:cNvPr>
          <p:cNvGrpSpPr>
            <a:grpSpLocks/>
          </p:cNvGrpSpPr>
          <p:nvPr/>
        </p:nvGrpSpPr>
        <p:grpSpPr bwMode="auto">
          <a:xfrm>
            <a:off x="539750" y="3848100"/>
            <a:ext cx="5184775" cy="2892425"/>
            <a:chOff x="539552" y="3704252"/>
            <a:chExt cx="5184576" cy="2892187"/>
          </a:xfrm>
        </p:grpSpPr>
        <p:sp>
          <p:nvSpPr>
            <p:cNvPr id="4126" name="5 CuadroTexto">
              <a:extLst>
                <a:ext uri="{FF2B5EF4-FFF2-40B4-BE49-F238E27FC236}">
                  <a16:creationId xmlns:a16="http://schemas.microsoft.com/office/drawing/2014/main" id="{C9A609F7-0994-4600-B337-EA843B31DB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9552" y="3704252"/>
              <a:ext cx="5184576" cy="2892187"/>
            </a:xfrm>
            <a:prstGeom prst="rect">
              <a:avLst/>
            </a:prstGeom>
            <a:solidFill>
              <a:srgbClr val="D7DD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ca-ES" altLang="es-ES" sz="1400">
                  <a:solidFill>
                    <a:schemeClr val="tx1"/>
                  </a:solidFill>
                </a:rPr>
                <a:t>Els nutrients s’absorbeixen a l’intestí prim. Per a poder ser absorbides, les macromolècules (com les </a:t>
              </a:r>
              <a:r>
                <a:rPr lang="ca-ES" altLang="es-ES" sz="1400" b="1">
                  <a:solidFill>
                    <a:schemeClr val="tx1"/>
                  </a:solidFill>
                </a:rPr>
                <a:t>proteïnes</a:t>
              </a:r>
              <a:r>
                <a:rPr lang="ca-ES" altLang="es-ES" sz="1400">
                  <a:solidFill>
                    <a:schemeClr val="tx1"/>
                  </a:solidFill>
                </a:rPr>
                <a:t>, </a:t>
              </a:r>
            </a:p>
            <a:p>
              <a:r>
                <a:rPr lang="ca-ES" altLang="es-ES" sz="1400">
                  <a:solidFill>
                    <a:schemeClr val="tx1"/>
                  </a:solidFill>
                </a:rPr>
                <a:t>greixos o àcids nucleics) són trencades en fragments més petits, com els </a:t>
              </a:r>
              <a:r>
                <a:rPr lang="ca-ES" altLang="es-ES" sz="1400" b="1">
                  <a:solidFill>
                    <a:schemeClr val="tx1"/>
                  </a:solidFill>
                </a:rPr>
                <a:t>aminoàcids</a:t>
              </a:r>
              <a:r>
                <a:rPr lang="ca-ES" altLang="es-ES" sz="1400">
                  <a:solidFill>
                    <a:schemeClr val="tx1"/>
                  </a:solidFill>
                </a:rPr>
                <a:t>.</a:t>
              </a: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es-ES" altLang="es-ES" sz="1400">
                <a:solidFill>
                  <a:schemeClr val="tx1"/>
                </a:solidFill>
              </a:endParaRPr>
            </a:p>
          </p:txBody>
        </p:sp>
        <p:pic>
          <p:nvPicPr>
            <p:cNvPr id="4127" name="Picture 6" descr="NUTRICIÓN en el paciente critico">
              <a:extLst>
                <a:ext uri="{FF2B5EF4-FFF2-40B4-BE49-F238E27FC236}">
                  <a16:creationId xmlns:a16="http://schemas.microsoft.com/office/drawing/2014/main" id="{68512368-790C-409B-937C-7DA9C003C8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8627" y="4601401"/>
              <a:ext cx="3685260" cy="1960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8" name="Picture 8" descr="Imatge en miniatura d'un resultat de Lens">
              <a:extLst>
                <a:ext uri="{FF2B5EF4-FFF2-40B4-BE49-F238E27FC236}">
                  <a16:creationId xmlns:a16="http://schemas.microsoft.com/office/drawing/2014/main" id="{2055C7E4-6500-4E55-B13B-772A0EEF57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6737" y="4619048"/>
              <a:ext cx="799493" cy="1943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18 Elipse">
            <a:extLst>
              <a:ext uri="{FF2B5EF4-FFF2-40B4-BE49-F238E27FC236}">
                <a16:creationId xmlns:a16="http://schemas.microsoft.com/office/drawing/2014/main" id="{1CA6EE0F-4931-4B92-8520-58425C781746}"/>
              </a:ext>
            </a:extLst>
          </p:cNvPr>
          <p:cNvSpPr/>
          <p:nvPr/>
        </p:nvSpPr>
        <p:spPr bwMode="auto">
          <a:xfrm>
            <a:off x="2444750" y="374650"/>
            <a:ext cx="360363" cy="360363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4107" name="19 CuadroTexto">
            <a:extLst>
              <a:ext uri="{FF2B5EF4-FFF2-40B4-BE49-F238E27FC236}">
                <a16:creationId xmlns:a16="http://schemas.microsoft.com/office/drawing/2014/main" id="{0EB308EC-9C14-42C2-B55B-A29292E49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9675" y="384175"/>
            <a:ext cx="250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1</a:t>
            </a:r>
            <a:endParaRPr lang="es-ES" altLang="es-ES" sz="1400" b="1"/>
          </a:p>
        </p:txBody>
      </p:sp>
      <p:sp>
        <p:nvSpPr>
          <p:cNvPr id="26" name="25 Elipse">
            <a:extLst>
              <a:ext uri="{FF2B5EF4-FFF2-40B4-BE49-F238E27FC236}">
                <a16:creationId xmlns:a16="http://schemas.microsoft.com/office/drawing/2014/main" id="{67635F3A-B526-4360-9662-9F55B57B5B7F}"/>
              </a:ext>
            </a:extLst>
          </p:cNvPr>
          <p:cNvSpPr/>
          <p:nvPr/>
        </p:nvSpPr>
        <p:spPr bwMode="auto">
          <a:xfrm>
            <a:off x="5159375" y="333375"/>
            <a:ext cx="360363" cy="360363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4109" name="26 CuadroTexto">
            <a:extLst>
              <a:ext uri="{FF2B5EF4-FFF2-40B4-BE49-F238E27FC236}">
                <a16:creationId xmlns:a16="http://schemas.microsoft.com/office/drawing/2014/main" id="{6D1786A7-9D12-4EA5-8F05-60CF95D41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4300" y="342900"/>
            <a:ext cx="2524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2</a:t>
            </a:r>
            <a:endParaRPr lang="es-ES" altLang="es-ES" sz="1400" b="1"/>
          </a:p>
        </p:txBody>
      </p:sp>
      <p:sp>
        <p:nvSpPr>
          <p:cNvPr id="28" name="27 Elipse">
            <a:extLst>
              <a:ext uri="{FF2B5EF4-FFF2-40B4-BE49-F238E27FC236}">
                <a16:creationId xmlns:a16="http://schemas.microsoft.com/office/drawing/2014/main" id="{6256DD25-9BAC-499E-A3E8-E24500A1F0F4}"/>
              </a:ext>
            </a:extLst>
          </p:cNvPr>
          <p:cNvSpPr/>
          <p:nvPr/>
        </p:nvSpPr>
        <p:spPr bwMode="auto">
          <a:xfrm>
            <a:off x="8497888" y="417513"/>
            <a:ext cx="360362" cy="360362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4111" name="28 CuadroTexto">
            <a:extLst>
              <a:ext uri="{FF2B5EF4-FFF2-40B4-BE49-F238E27FC236}">
                <a16:creationId xmlns:a16="http://schemas.microsoft.com/office/drawing/2014/main" id="{39B7D729-27D2-484D-A13D-16A953C9F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2813" y="427038"/>
            <a:ext cx="250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3</a:t>
            </a:r>
            <a:endParaRPr lang="es-ES" altLang="es-ES" sz="1400" b="1"/>
          </a:p>
        </p:txBody>
      </p:sp>
      <p:sp>
        <p:nvSpPr>
          <p:cNvPr id="30" name="29 Elipse">
            <a:extLst>
              <a:ext uri="{FF2B5EF4-FFF2-40B4-BE49-F238E27FC236}">
                <a16:creationId xmlns:a16="http://schemas.microsoft.com/office/drawing/2014/main" id="{16CE2E52-E749-4DFA-9527-31778BFEAA11}"/>
              </a:ext>
            </a:extLst>
          </p:cNvPr>
          <p:cNvSpPr/>
          <p:nvPr/>
        </p:nvSpPr>
        <p:spPr bwMode="auto">
          <a:xfrm>
            <a:off x="2444750" y="2767013"/>
            <a:ext cx="360363" cy="360362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4113" name="30 CuadroTexto">
            <a:extLst>
              <a:ext uri="{FF2B5EF4-FFF2-40B4-BE49-F238E27FC236}">
                <a16:creationId xmlns:a16="http://schemas.microsoft.com/office/drawing/2014/main" id="{B4B8E671-83AB-4C8B-8F27-70AAB9713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9675" y="2776538"/>
            <a:ext cx="250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4</a:t>
            </a:r>
            <a:endParaRPr lang="es-ES" altLang="es-ES" sz="1400" b="1"/>
          </a:p>
        </p:txBody>
      </p:sp>
      <p:sp>
        <p:nvSpPr>
          <p:cNvPr id="32" name="31 Elipse">
            <a:extLst>
              <a:ext uri="{FF2B5EF4-FFF2-40B4-BE49-F238E27FC236}">
                <a16:creationId xmlns:a16="http://schemas.microsoft.com/office/drawing/2014/main" id="{A98AC5DF-F9A9-439D-901B-0E51B9E54572}"/>
              </a:ext>
            </a:extLst>
          </p:cNvPr>
          <p:cNvSpPr/>
          <p:nvPr/>
        </p:nvSpPr>
        <p:spPr bwMode="auto">
          <a:xfrm>
            <a:off x="5435600" y="2492375"/>
            <a:ext cx="360363" cy="360363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4115" name="32 CuadroTexto">
            <a:extLst>
              <a:ext uri="{FF2B5EF4-FFF2-40B4-BE49-F238E27FC236}">
                <a16:creationId xmlns:a16="http://schemas.microsoft.com/office/drawing/2014/main" id="{DC4A8C2A-8124-4EE7-9B50-B4B2A9EDB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525" y="2501900"/>
            <a:ext cx="2524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5</a:t>
            </a:r>
            <a:endParaRPr lang="es-ES" altLang="es-ES" sz="1400" b="1"/>
          </a:p>
        </p:txBody>
      </p:sp>
      <p:sp>
        <p:nvSpPr>
          <p:cNvPr id="34" name="33 Elipse">
            <a:extLst>
              <a:ext uri="{FF2B5EF4-FFF2-40B4-BE49-F238E27FC236}">
                <a16:creationId xmlns:a16="http://schemas.microsoft.com/office/drawing/2014/main" id="{07A99A56-D682-4DF4-8C15-B89742B0DA18}"/>
              </a:ext>
            </a:extLst>
          </p:cNvPr>
          <p:cNvSpPr/>
          <p:nvPr/>
        </p:nvSpPr>
        <p:spPr bwMode="auto">
          <a:xfrm>
            <a:off x="8039100" y="1878013"/>
            <a:ext cx="358775" cy="360362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4117" name="34 CuadroTexto">
            <a:extLst>
              <a:ext uri="{FF2B5EF4-FFF2-40B4-BE49-F238E27FC236}">
                <a16:creationId xmlns:a16="http://schemas.microsoft.com/office/drawing/2014/main" id="{25887686-3B35-43E7-97F4-B5E15045A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1887538"/>
            <a:ext cx="2524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6</a:t>
            </a:r>
            <a:endParaRPr lang="es-ES" altLang="es-ES" sz="1400" b="1"/>
          </a:p>
        </p:txBody>
      </p:sp>
      <p:sp>
        <p:nvSpPr>
          <p:cNvPr id="36" name="35 Elipse">
            <a:extLst>
              <a:ext uri="{FF2B5EF4-FFF2-40B4-BE49-F238E27FC236}">
                <a16:creationId xmlns:a16="http://schemas.microsoft.com/office/drawing/2014/main" id="{D5606EDB-CDB7-40B7-8730-FBA363D1B06A}"/>
              </a:ext>
            </a:extLst>
          </p:cNvPr>
          <p:cNvSpPr/>
          <p:nvPr/>
        </p:nvSpPr>
        <p:spPr bwMode="auto">
          <a:xfrm>
            <a:off x="5284788" y="3924300"/>
            <a:ext cx="360362" cy="360363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4119" name="36 CuadroTexto">
            <a:extLst>
              <a:ext uri="{FF2B5EF4-FFF2-40B4-BE49-F238E27FC236}">
                <a16:creationId xmlns:a16="http://schemas.microsoft.com/office/drawing/2014/main" id="{4C5BAEEE-BAC1-40DA-80DA-376152C4B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9713" y="3933825"/>
            <a:ext cx="2524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7</a:t>
            </a:r>
            <a:endParaRPr lang="es-ES" altLang="es-ES" sz="1400" b="1"/>
          </a:p>
        </p:txBody>
      </p:sp>
      <p:sp>
        <p:nvSpPr>
          <p:cNvPr id="38" name="37 Elipse">
            <a:extLst>
              <a:ext uri="{FF2B5EF4-FFF2-40B4-BE49-F238E27FC236}">
                <a16:creationId xmlns:a16="http://schemas.microsoft.com/office/drawing/2014/main" id="{A6BE1D26-63A9-4C7C-874F-F7C59EACA4D8}"/>
              </a:ext>
            </a:extLst>
          </p:cNvPr>
          <p:cNvSpPr/>
          <p:nvPr/>
        </p:nvSpPr>
        <p:spPr bwMode="auto">
          <a:xfrm>
            <a:off x="8005763" y="4430713"/>
            <a:ext cx="360362" cy="360362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4121" name="38 CuadroTexto">
            <a:extLst>
              <a:ext uri="{FF2B5EF4-FFF2-40B4-BE49-F238E27FC236}">
                <a16:creationId xmlns:a16="http://schemas.microsoft.com/office/drawing/2014/main" id="{F8B8098E-3CF1-43FC-BB6D-36148251D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8" y="4440238"/>
            <a:ext cx="250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8</a:t>
            </a:r>
            <a:endParaRPr lang="es-ES" altLang="es-ES" sz="1400" b="1"/>
          </a:p>
        </p:txBody>
      </p:sp>
      <p:pic>
        <p:nvPicPr>
          <p:cNvPr id="4122" name="Picture 33">
            <a:extLst>
              <a:ext uri="{FF2B5EF4-FFF2-40B4-BE49-F238E27FC236}">
                <a16:creationId xmlns:a16="http://schemas.microsoft.com/office/drawing/2014/main" id="{D2E240FD-176F-4044-8020-8C4235BD1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8" y="2403475"/>
            <a:ext cx="963612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3" name="Picture 34">
            <a:extLst>
              <a:ext uri="{FF2B5EF4-FFF2-40B4-BE49-F238E27FC236}">
                <a16:creationId xmlns:a16="http://schemas.microsoft.com/office/drawing/2014/main" id="{E8E7FB04-2FBF-4F9F-8158-3F32D1ECA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863" y="1036638"/>
            <a:ext cx="1285875" cy="78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4" name="Picture 36">
            <a:extLst>
              <a:ext uri="{FF2B5EF4-FFF2-40B4-BE49-F238E27FC236}">
                <a16:creationId xmlns:a16="http://schemas.microsoft.com/office/drawing/2014/main" id="{60F26A63-A2F4-4059-8147-9114CDC73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163" y="908050"/>
            <a:ext cx="7493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5" name="Picture 37">
            <a:extLst>
              <a:ext uri="{FF2B5EF4-FFF2-40B4-BE49-F238E27FC236}">
                <a16:creationId xmlns:a16="http://schemas.microsoft.com/office/drawing/2014/main" id="{0D00E269-17C5-4E1C-A046-231B1441D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25" y="2900363"/>
            <a:ext cx="587375" cy="62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4 CuadroTexto">
            <a:extLst>
              <a:ext uri="{FF2B5EF4-FFF2-40B4-BE49-F238E27FC236}">
                <a16:creationId xmlns:a16="http://schemas.microsoft.com/office/drawing/2014/main" id="{1A7A1EFC-5C30-4045-807C-70EC2DCB9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333375"/>
            <a:ext cx="2555875" cy="1384300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dirty="0">
                <a:solidFill>
                  <a:schemeClr val="tx1"/>
                </a:solidFill>
              </a:rPr>
              <a:t>L’empresa fabricant del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producte afirma que: </a:t>
            </a:r>
          </a:p>
          <a:p>
            <a:r>
              <a:rPr lang="ca-ES" altLang="es-ES" sz="1400" dirty="0">
                <a:solidFill>
                  <a:schemeClr val="tx1"/>
                </a:solidFill>
              </a:rPr>
              <a:t>“</a:t>
            </a:r>
            <a:r>
              <a:rPr lang="ca-ES" altLang="es-ES" sz="1400" i="1" dirty="0">
                <a:solidFill>
                  <a:schemeClr val="tx1"/>
                </a:solidFill>
              </a:rPr>
              <a:t>un 75% de les persones que han pres el nostre producte han experimentat una ràpida millora de les seves </a:t>
            </a:r>
            <a:r>
              <a:rPr lang="ca-ES" altLang="es-ES" sz="1400" b="1" i="1" dirty="0">
                <a:solidFill>
                  <a:schemeClr val="tx1"/>
                </a:solidFill>
              </a:rPr>
              <a:t>lesions</a:t>
            </a:r>
            <a:r>
              <a:rPr lang="ca-ES" altLang="es-ES" sz="1400" dirty="0">
                <a:solidFill>
                  <a:schemeClr val="tx1"/>
                </a:solidFill>
              </a:rPr>
              <a:t>”. </a:t>
            </a:r>
            <a:endParaRPr lang="es-ES" altLang="es-ES" sz="1400" dirty="0">
              <a:solidFill>
                <a:schemeClr val="tx1"/>
              </a:solidFill>
            </a:endParaRPr>
          </a:p>
        </p:txBody>
      </p:sp>
      <p:sp>
        <p:nvSpPr>
          <p:cNvPr id="5123" name="8 CuadroTexto">
            <a:extLst>
              <a:ext uri="{FF2B5EF4-FFF2-40B4-BE49-F238E27FC236}">
                <a16:creationId xmlns:a16="http://schemas.microsoft.com/office/drawing/2014/main" id="{F0497D98-FFA8-4B87-84A9-1F76CC808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8" y="306388"/>
            <a:ext cx="2376487" cy="1168400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dirty="0">
                <a:solidFill>
                  <a:schemeClr val="tx1"/>
                </a:solidFill>
              </a:rPr>
              <a:t>Els aliments d’origen </a:t>
            </a:r>
          </a:p>
          <a:p>
            <a:r>
              <a:rPr lang="ca-ES" altLang="es-ES" sz="1400" b="1" dirty="0">
                <a:solidFill>
                  <a:schemeClr val="tx1"/>
                </a:solidFill>
              </a:rPr>
              <a:t>vegetal</a:t>
            </a:r>
            <a:r>
              <a:rPr lang="ca-ES" altLang="es-ES" sz="1400" dirty="0">
                <a:solidFill>
                  <a:schemeClr val="tx1"/>
                </a:solidFill>
              </a:rPr>
              <a:t> també contenen </a:t>
            </a:r>
            <a:r>
              <a:rPr lang="ca-ES" altLang="es-ES" sz="1400" b="1" dirty="0">
                <a:solidFill>
                  <a:schemeClr val="tx1"/>
                </a:solidFill>
              </a:rPr>
              <a:t>proteïnes</a:t>
            </a:r>
            <a:r>
              <a:rPr lang="ca-ES" altLang="es-ES" sz="1400" dirty="0">
                <a:solidFill>
                  <a:schemeClr val="tx1"/>
                </a:solidFill>
              </a:rPr>
              <a:t>, fetes dels mateixos </a:t>
            </a:r>
            <a:r>
              <a:rPr lang="ca-ES" altLang="es-ES" sz="1400" b="1" dirty="0">
                <a:solidFill>
                  <a:schemeClr val="tx1"/>
                </a:solidFill>
              </a:rPr>
              <a:t>aminoàcids</a:t>
            </a:r>
            <a:r>
              <a:rPr lang="ca-ES" altLang="es-ES" sz="1400" dirty="0">
                <a:solidFill>
                  <a:schemeClr val="tx1"/>
                </a:solidFill>
              </a:rPr>
              <a:t> que les proteïnes </a:t>
            </a:r>
            <a:r>
              <a:rPr lang="ca-ES" altLang="es-ES" sz="1400" b="1" dirty="0">
                <a:solidFill>
                  <a:schemeClr val="tx1"/>
                </a:solidFill>
              </a:rPr>
              <a:t>animals</a:t>
            </a:r>
            <a:r>
              <a:rPr lang="ca-ES" altLang="es-ES" sz="1400" dirty="0">
                <a:solidFill>
                  <a:schemeClr val="tx1"/>
                </a:solidFill>
              </a:rPr>
              <a:t>.</a:t>
            </a:r>
            <a:endParaRPr lang="es-ES" altLang="es-ES" sz="1400" dirty="0">
              <a:solidFill>
                <a:schemeClr val="tx1"/>
              </a:solidFill>
            </a:endParaRPr>
          </a:p>
        </p:txBody>
      </p:sp>
      <p:grpSp>
        <p:nvGrpSpPr>
          <p:cNvPr id="5124" name="18 Grupo">
            <a:extLst>
              <a:ext uri="{FF2B5EF4-FFF2-40B4-BE49-F238E27FC236}">
                <a16:creationId xmlns:a16="http://schemas.microsoft.com/office/drawing/2014/main" id="{0F63F1D6-E044-45A3-B501-0E2E41CDCAB3}"/>
              </a:ext>
            </a:extLst>
          </p:cNvPr>
          <p:cNvGrpSpPr>
            <a:grpSpLocks/>
          </p:cNvGrpSpPr>
          <p:nvPr/>
        </p:nvGrpSpPr>
        <p:grpSpPr bwMode="auto">
          <a:xfrm>
            <a:off x="3236913" y="2430463"/>
            <a:ext cx="2376487" cy="2246312"/>
            <a:chOff x="3237355" y="2430424"/>
            <a:chExt cx="2376264" cy="2246769"/>
          </a:xfrm>
        </p:grpSpPr>
        <p:sp>
          <p:nvSpPr>
            <p:cNvPr id="5157" name="12 CuadroTexto">
              <a:extLst>
                <a:ext uri="{FF2B5EF4-FFF2-40B4-BE49-F238E27FC236}">
                  <a16:creationId xmlns:a16="http://schemas.microsoft.com/office/drawing/2014/main" id="{5D241D77-352C-45B8-9AC4-63D2B6E7CE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7355" y="2430424"/>
              <a:ext cx="2376264" cy="2246769"/>
            </a:xfrm>
            <a:prstGeom prst="rect">
              <a:avLst/>
            </a:prstGeom>
            <a:solidFill>
              <a:srgbClr val="D7DD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ca-ES" altLang="es-ES" sz="1400">
                  <a:solidFill>
                    <a:schemeClr val="tx1"/>
                  </a:solidFill>
                </a:rPr>
                <a:t>Les fibres de </a:t>
              </a:r>
              <a:r>
                <a:rPr lang="ca-ES" altLang="es-ES" sz="1400" b="1">
                  <a:solidFill>
                    <a:schemeClr val="tx1"/>
                  </a:solidFill>
                </a:rPr>
                <a:t>col·lagen </a:t>
              </a:r>
              <a:r>
                <a:rPr lang="ca-ES" altLang="es-ES" sz="1400">
                  <a:solidFill>
                    <a:schemeClr val="tx1"/>
                  </a:solidFill>
                </a:rPr>
                <a:t>s’agrupen en feixos que donen elasticitat i resistència al múscul.</a:t>
              </a: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es-ES" altLang="es-ES" sz="1400">
                <a:solidFill>
                  <a:schemeClr val="tx1"/>
                </a:solidFill>
              </a:endParaRPr>
            </a:p>
          </p:txBody>
        </p:sp>
        <p:pic>
          <p:nvPicPr>
            <p:cNvPr id="5158" name="Picture 8" descr="Infiltraciones de Colágeno | DELGADOTRAUMA">
              <a:extLst>
                <a:ext uri="{FF2B5EF4-FFF2-40B4-BE49-F238E27FC236}">
                  <a16:creationId xmlns:a16="http://schemas.microsoft.com/office/drawing/2014/main" id="{F3EF3990-8D60-4652-98AD-4AB913FD51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1662" y="3429000"/>
              <a:ext cx="2081548" cy="1152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16 CuadroTexto">
            <a:extLst>
              <a:ext uri="{FF2B5EF4-FFF2-40B4-BE49-F238E27FC236}">
                <a16:creationId xmlns:a16="http://schemas.microsoft.com/office/drawing/2014/main" id="{611C3765-A329-4B2A-8E2A-E3D1378DF91A}"/>
              </a:ext>
            </a:extLst>
          </p:cNvPr>
          <p:cNvSpPr txBox="1"/>
          <p:nvPr/>
        </p:nvSpPr>
        <p:spPr>
          <a:xfrm>
            <a:off x="3236913" y="306388"/>
            <a:ext cx="2390775" cy="1754187"/>
          </a:xfrm>
          <a:prstGeom prst="rect">
            <a:avLst/>
          </a:prstGeom>
          <a:solidFill>
            <a:srgbClr val="D7DD8B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ca-ES" sz="1400" dirty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La composició de </a:t>
            </a:r>
          </a:p>
          <a:p>
            <a:pPr>
              <a:defRPr/>
            </a:pPr>
            <a:r>
              <a:rPr lang="ca-ES" sz="1400" dirty="0" err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Colagen</a:t>
            </a:r>
            <a:r>
              <a:rPr lang="ca-ES" sz="1400" dirty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 </a:t>
            </a:r>
            <a:r>
              <a:rPr lang="ca-ES" sz="1400" dirty="0" err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Plus</a:t>
            </a:r>
            <a:r>
              <a:rPr lang="ca-ES" sz="1400" baseline="30000" dirty="0" err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TM</a:t>
            </a:r>
            <a:r>
              <a:rPr lang="es-ES" sz="1400" dirty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 é</a:t>
            </a:r>
            <a:r>
              <a:rPr lang="ca-ES" sz="1400" dirty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a-ES" sz="1600" dirty="0">
                <a:solidFill>
                  <a:schemeClr val="tx1"/>
                </a:solidFill>
                <a:latin typeface="Agency FB" pitchFamily="34" charset="0"/>
                <a:ea typeface="ＭＳ Ｐゴシック" pitchFamily="34" charset="-128"/>
              </a:rPr>
              <a:t>80% fibres de </a:t>
            </a:r>
            <a:r>
              <a:rPr lang="ca-ES" sz="1600" b="1" dirty="0">
                <a:solidFill>
                  <a:schemeClr val="tx1"/>
                </a:solidFill>
                <a:latin typeface="Agency FB" pitchFamily="34" charset="0"/>
                <a:ea typeface="ＭＳ Ｐゴシック" pitchFamily="34" charset="-128"/>
              </a:rPr>
              <a:t>col·lagen </a:t>
            </a:r>
            <a:r>
              <a:rPr lang="ca-ES" sz="1600" dirty="0">
                <a:solidFill>
                  <a:schemeClr val="tx1"/>
                </a:solidFill>
                <a:latin typeface="Agency FB" pitchFamily="34" charset="0"/>
                <a:ea typeface="ＭＳ Ｐゴシック" pitchFamily="34" charset="-128"/>
              </a:rPr>
              <a:t>desnaturalitzat.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a-ES" sz="1600" dirty="0">
                <a:solidFill>
                  <a:schemeClr val="tx1"/>
                </a:solidFill>
                <a:latin typeface="Agency FB" pitchFamily="34" charset="0"/>
                <a:ea typeface="ＭＳ Ｐゴシック" pitchFamily="34" charset="-128"/>
              </a:rPr>
              <a:t>25% sucre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a-ES" sz="1600" dirty="0">
                <a:solidFill>
                  <a:schemeClr val="tx1"/>
                </a:solidFill>
                <a:latin typeface="Agency FB" pitchFamily="34" charset="0"/>
                <a:ea typeface="ＭＳ Ｐゴシック" pitchFamily="34" charset="-128"/>
              </a:rPr>
              <a:t>3% cafeïna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ca-ES" sz="1600" dirty="0">
                <a:solidFill>
                  <a:schemeClr val="tx1"/>
                </a:solidFill>
                <a:latin typeface="Agency FB" pitchFamily="34" charset="0"/>
                <a:ea typeface="ＭＳ Ｐゴシック" pitchFamily="34" charset="-128"/>
              </a:rPr>
              <a:t>1% </a:t>
            </a:r>
            <a:r>
              <a:rPr lang="ca-ES" sz="1600" b="1" dirty="0">
                <a:solidFill>
                  <a:schemeClr val="tx1"/>
                </a:solidFill>
                <a:latin typeface="Agency FB" pitchFamily="34" charset="0"/>
                <a:ea typeface="ＭＳ Ｐゴシック" pitchFamily="34" charset="-128"/>
              </a:rPr>
              <a:t>Zinc</a:t>
            </a:r>
            <a:endParaRPr lang="es-ES" sz="1600" b="1" dirty="0">
              <a:solidFill>
                <a:schemeClr val="tx1"/>
              </a:solidFill>
              <a:latin typeface="Agency FB" pitchFamily="34" charset="0"/>
              <a:ea typeface="ＭＳ Ｐゴシック" pitchFamily="34" charset="-128"/>
            </a:endParaRPr>
          </a:p>
        </p:txBody>
      </p:sp>
      <p:sp>
        <p:nvSpPr>
          <p:cNvPr id="5126" name="AutoShape 2" descr="Yin i Yang - Viquipèdia, l'enciclopèdia lliure">
            <a:extLst>
              <a:ext uri="{FF2B5EF4-FFF2-40B4-BE49-F238E27FC236}">
                <a16:creationId xmlns:a16="http://schemas.microsoft.com/office/drawing/2014/main" id="{0DFB24D3-4500-4B27-928B-3C6A2E3B9B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/>
          </a:p>
        </p:txBody>
      </p:sp>
      <p:grpSp>
        <p:nvGrpSpPr>
          <p:cNvPr id="5127" name="22 Grupo">
            <a:extLst>
              <a:ext uri="{FF2B5EF4-FFF2-40B4-BE49-F238E27FC236}">
                <a16:creationId xmlns:a16="http://schemas.microsoft.com/office/drawing/2014/main" id="{AA522EAB-1EC6-4D30-854F-A82C302072FC}"/>
              </a:ext>
            </a:extLst>
          </p:cNvPr>
          <p:cNvGrpSpPr>
            <a:grpSpLocks/>
          </p:cNvGrpSpPr>
          <p:nvPr/>
        </p:nvGrpSpPr>
        <p:grpSpPr bwMode="auto">
          <a:xfrm>
            <a:off x="460375" y="1628775"/>
            <a:ext cx="2376488" cy="1816100"/>
            <a:chOff x="460375" y="1628800"/>
            <a:chExt cx="2376264" cy="1815882"/>
          </a:xfrm>
        </p:grpSpPr>
        <p:sp>
          <p:nvSpPr>
            <p:cNvPr id="5155" name="11 CuadroTexto">
              <a:extLst>
                <a:ext uri="{FF2B5EF4-FFF2-40B4-BE49-F238E27FC236}">
                  <a16:creationId xmlns:a16="http://schemas.microsoft.com/office/drawing/2014/main" id="{97A73D3B-15C1-46EA-B5F9-A536EC8F71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375" y="1628800"/>
              <a:ext cx="2376264" cy="1815882"/>
            </a:xfrm>
            <a:prstGeom prst="rect">
              <a:avLst/>
            </a:prstGeom>
            <a:solidFill>
              <a:srgbClr val="D7DD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ca-ES" altLang="es-ES" sz="1400">
                  <a:solidFill>
                    <a:schemeClr val="tx1"/>
                  </a:solidFill>
                </a:rPr>
                <a:t>El similar cura el similar:</a:t>
              </a:r>
            </a:p>
            <a:p>
              <a:r>
                <a:rPr lang="ca-ES" altLang="es-ES" sz="1400">
                  <a:solidFill>
                    <a:schemeClr val="tx1"/>
                  </a:solidFill>
                </a:rPr>
                <a:t> si el que et falla són els </a:t>
              </a:r>
              <a:r>
                <a:rPr lang="ca-ES" altLang="es-ES" sz="1400" b="1">
                  <a:solidFill>
                    <a:schemeClr val="tx1"/>
                  </a:solidFill>
                </a:rPr>
                <a:t>músculs</a:t>
              </a:r>
              <a:r>
                <a:rPr lang="ca-ES" altLang="es-ES" sz="1400">
                  <a:solidFill>
                    <a:schemeClr val="tx1"/>
                  </a:solidFill>
                </a:rPr>
                <a:t>, el que has de fer és menjar </a:t>
              </a:r>
            </a:p>
            <a:p>
              <a:r>
                <a:rPr lang="ca-ES" altLang="es-ES" sz="1400" b="1">
                  <a:solidFill>
                    <a:schemeClr val="tx1"/>
                  </a:solidFill>
                </a:rPr>
                <a:t>múscu</a:t>
              </a:r>
              <a:r>
                <a:rPr lang="ca-ES" altLang="es-ES" sz="1400">
                  <a:solidFill>
                    <a:schemeClr val="tx1"/>
                  </a:solidFill>
                </a:rPr>
                <a:t>l </a:t>
              </a:r>
            </a:p>
            <a:p>
              <a:r>
                <a:rPr lang="ca-ES" altLang="es-ES" sz="1400">
                  <a:solidFill>
                    <a:schemeClr val="tx1"/>
                  </a:solidFill>
                </a:rPr>
                <a:t>d’animals.</a:t>
              </a: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es-ES" altLang="es-ES" sz="1400">
                <a:solidFill>
                  <a:schemeClr val="tx1"/>
                </a:solidFill>
              </a:endParaRPr>
            </a:p>
          </p:txBody>
        </p:sp>
        <p:pic>
          <p:nvPicPr>
            <p:cNvPr id="5156" name="Picture 3">
              <a:extLst>
                <a:ext uri="{FF2B5EF4-FFF2-40B4-BE49-F238E27FC236}">
                  <a16:creationId xmlns:a16="http://schemas.microsoft.com/office/drawing/2014/main" id="{58394E29-21B1-4AE9-A55F-D1A99FC46F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7547" y="2334534"/>
              <a:ext cx="1059276" cy="1059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128" name="17 Grupo">
            <a:extLst>
              <a:ext uri="{FF2B5EF4-FFF2-40B4-BE49-F238E27FC236}">
                <a16:creationId xmlns:a16="http://schemas.microsoft.com/office/drawing/2014/main" id="{281A7C26-51FC-48F0-B867-B3062FB66B8A}"/>
              </a:ext>
            </a:extLst>
          </p:cNvPr>
          <p:cNvGrpSpPr>
            <a:grpSpLocks/>
          </p:cNvGrpSpPr>
          <p:nvPr/>
        </p:nvGrpSpPr>
        <p:grpSpPr bwMode="auto">
          <a:xfrm>
            <a:off x="6076950" y="1916113"/>
            <a:ext cx="2579688" cy="3756025"/>
            <a:chOff x="6076287" y="1916832"/>
            <a:chExt cx="2580473" cy="3754874"/>
          </a:xfrm>
        </p:grpSpPr>
        <p:sp>
          <p:nvSpPr>
            <p:cNvPr id="5153" name="19 CuadroTexto">
              <a:extLst>
                <a:ext uri="{FF2B5EF4-FFF2-40B4-BE49-F238E27FC236}">
                  <a16:creationId xmlns:a16="http://schemas.microsoft.com/office/drawing/2014/main" id="{BBD54A38-DB3C-4E47-A367-E384D3D26F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6287" y="1916832"/>
              <a:ext cx="2580473" cy="3754874"/>
            </a:xfrm>
            <a:prstGeom prst="rect">
              <a:avLst/>
            </a:prstGeom>
            <a:solidFill>
              <a:srgbClr val="D7DD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r>
                <a:rPr lang="ca-ES" altLang="es-ES" sz="1400" dirty="0">
                  <a:solidFill>
                    <a:schemeClr val="tx1"/>
                  </a:solidFill>
                </a:rPr>
                <a:t>El preparador de l’equip</a:t>
              </a:r>
            </a:p>
            <a:p>
              <a:r>
                <a:rPr lang="ca-ES" altLang="es-ES" sz="1400" dirty="0">
                  <a:solidFill>
                    <a:schemeClr val="tx1"/>
                  </a:solidFill>
                </a:rPr>
                <a:t> de ciclistes </a:t>
              </a:r>
              <a:r>
                <a:rPr lang="ca-ES" altLang="es-ES" sz="1400" dirty="0" err="1">
                  <a:solidFill>
                    <a:schemeClr val="tx1"/>
                  </a:solidFill>
                </a:rPr>
                <a:t>Alka</a:t>
              </a:r>
              <a:r>
                <a:rPr lang="ca-ES" altLang="es-ES" sz="1400" dirty="0">
                  <a:solidFill>
                    <a:schemeClr val="tx1"/>
                  </a:solidFill>
                </a:rPr>
                <a:t>-Gamma afirma que la combinació del preparat </a:t>
              </a:r>
              <a:r>
                <a:rPr lang="ca-ES" altLang="es-ES" sz="1400" dirty="0" err="1">
                  <a:solidFill>
                    <a:schemeClr val="tx1"/>
                  </a:solidFill>
                </a:rPr>
                <a:t>Colagen</a:t>
              </a:r>
              <a:r>
                <a:rPr lang="ca-ES" altLang="es-ES" sz="1400" dirty="0">
                  <a:solidFill>
                    <a:schemeClr val="tx1"/>
                  </a:solidFill>
                </a:rPr>
                <a:t> </a:t>
              </a:r>
              <a:r>
                <a:rPr lang="ca-ES" altLang="es-ES" sz="1400" dirty="0" err="1">
                  <a:solidFill>
                    <a:schemeClr val="tx1"/>
                  </a:solidFill>
                </a:rPr>
                <a:t>Plus</a:t>
              </a:r>
              <a:r>
                <a:rPr lang="ca-ES" altLang="es-ES" sz="1400" baseline="30000" dirty="0" err="1">
                  <a:solidFill>
                    <a:schemeClr val="tx1"/>
                  </a:solidFill>
                </a:rPr>
                <a:t>TM</a:t>
              </a:r>
              <a:r>
                <a:rPr lang="ca-ES" altLang="es-ES" sz="1400" dirty="0">
                  <a:solidFill>
                    <a:schemeClr val="tx1"/>
                  </a:solidFill>
                </a:rPr>
                <a:t> amb una dieta rica en fruita i el canvi de rutines d’entrenament ha disminuït el nombre de </a:t>
              </a:r>
              <a:r>
                <a:rPr lang="ca-ES" altLang="es-ES" sz="1400" b="1" dirty="0">
                  <a:solidFill>
                    <a:schemeClr val="tx1"/>
                  </a:solidFill>
                </a:rPr>
                <a:t>lesions</a:t>
              </a:r>
              <a:r>
                <a:rPr lang="ca-ES" altLang="es-ES" sz="1400" dirty="0">
                  <a:solidFill>
                    <a:schemeClr val="tx1"/>
                  </a:solidFill>
                </a:rPr>
                <a:t>:</a:t>
              </a: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  <a:p>
              <a:endParaRPr lang="ca-ES" altLang="es-ES" sz="1400" dirty="0">
                <a:solidFill>
                  <a:schemeClr val="tx1"/>
                </a:solidFill>
              </a:endParaRPr>
            </a:p>
          </p:txBody>
        </p:sp>
        <p:pic>
          <p:nvPicPr>
            <p:cNvPr id="5154" name="Picture 5" descr="FIFA 11+ y prevención de lesiones en futbol | GEFI Entrenamiento">
              <a:extLst>
                <a:ext uri="{FF2B5EF4-FFF2-40B4-BE49-F238E27FC236}">
                  <a16:creationId xmlns:a16="http://schemas.microsoft.com/office/drawing/2014/main" id="{229EF98A-D28F-41C8-AF46-BF188FDC1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73607" y="3973461"/>
              <a:ext cx="2362571" cy="1622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129" name="20 Grupo">
            <a:extLst>
              <a:ext uri="{FF2B5EF4-FFF2-40B4-BE49-F238E27FC236}">
                <a16:creationId xmlns:a16="http://schemas.microsoft.com/office/drawing/2014/main" id="{46DDB91F-7CA3-4517-9B22-F0614B0802E7}"/>
              </a:ext>
            </a:extLst>
          </p:cNvPr>
          <p:cNvGrpSpPr>
            <a:grpSpLocks/>
          </p:cNvGrpSpPr>
          <p:nvPr/>
        </p:nvGrpSpPr>
        <p:grpSpPr bwMode="auto">
          <a:xfrm>
            <a:off x="469900" y="4981575"/>
            <a:ext cx="5441950" cy="1601788"/>
            <a:chOff x="470537" y="4982161"/>
            <a:chExt cx="5440709" cy="1600438"/>
          </a:xfrm>
        </p:grpSpPr>
        <p:sp>
          <p:nvSpPr>
            <p:cNvPr id="5150" name="24 CuadroTexto">
              <a:extLst>
                <a:ext uri="{FF2B5EF4-FFF2-40B4-BE49-F238E27FC236}">
                  <a16:creationId xmlns:a16="http://schemas.microsoft.com/office/drawing/2014/main" id="{D30D3FD5-472F-4D83-9CDF-104BE9D8E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5927" y="4982161"/>
              <a:ext cx="2805319" cy="1600438"/>
            </a:xfrm>
            <a:prstGeom prst="rect">
              <a:avLst/>
            </a:prstGeom>
            <a:solidFill>
              <a:srgbClr val="D7DD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2619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2619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2619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2619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ca-ES" altLang="es-ES" sz="1400">
                  <a:solidFill>
                    <a:schemeClr val="tx1"/>
                  </a:solidFill>
                </a:rPr>
                <a:t>  </a:t>
              </a: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ca-ES" altLang="es-ES" sz="1400">
                <a:solidFill>
                  <a:schemeClr val="tx1"/>
                </a:solidFill>
              </a:endParaRPr>
            </a:p>
            <a:p>
              <a:endParaRPr lang="es-ES" altLang="es-ES" sz="1400">
                <a:solidFill>
                  <a:schemeClr val="tx1"/>
                </a:solidFill>
              </a:endParaRPr>
            </a:p>
          </p:txBody>
        </p:sp>
        <p:sp>
          <p:nvSpPr>
            <p:cNvPr id="5151" name="21 CuadroTexto">
              <a:extLst>
                <a:ext uri="{FF2B5EF4-FFF2-40B4-BE49-F238E27FC236}">
                  <a16:creationId xmlns:a16="http://schemas.microsoft.com/office/drawing/2014/main" id="{8BB72AFA-70F1-4EF6-8BC8-8C859B149A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537" y="4982161"/>
              <a:ext cx="2805319" cy="1600438"/>
            </a:xfrm>
            <a:prstGeom prst="rect">
              <a:avLst/>
            </a:prstGeom>
            <a:solidFill>
              <a:srgbClr val="D7DD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defTabSz="261938"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2619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2619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2619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2619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ca-ES" altLang="es-ES" sz="1400">
                  <a:solidFill>
                    <a:schemeClr val="tx1"/>
                  </a:solidFill>
                </a:rPr>
                <a:t>La Dra. Prieto recepta Colagen Plus</a:t>
              </a:r>
              <a:r>
                <a:rPr lang="ca-ES" altLang="es-ES" sz="1400" baseline="30000">
                  <a:solidFill>
                    <a:schemeClr val="tx1"/>
                  </a:solidFill>
                </a:rPr>
                <a:t>TM</a:t>
              </a:r>
              <a:r>
                <a:rPr lang="ca-ES" altLang="es-ES" sz="1400">
                  <a:solidFill>
                    <a:schemeClr val="tx1"/>
                  </a:solidFill>
                </a:rPr>
                <a:t> als seus pacients d’edat avançada perquè ha observat que “</a:t>
              </a:r>
              <a:r>
                <a:rPr lang="ca-ES" altLang="es-ES" sz="1400" i="1">
                  <a:solidFill>
                    <a:schemeClr val="tx1"/>
                  </a:solidFill>
                </a:rPr>
                <a:t>receptar-los el producte els dóna una empenta per a fer una vida més activa i això acaba essent bo per a la seva salut</a:t>
              </a:r>
              <a:r>
                <a:rPr lang="ca-ES" altLang="es-ES" sz="1400">
                  <a:solidFill>
                    <a:schemeClr val="tx1"/>
                  </a:solidFill>
                </a:rPr>
                <a:t>”</a:t>
              </a:r>
              <a:endParaRPr lang="es-ES" altLang="es-ES" sz="1400">
                <a:solidFill>
                  <a:schemeClr val="tx1"/>
                </a:solidFill>
              </a:endParaRPr>
            </a:p>
          </p:txBody>
        </p:sp>
        <p:pic>
          <p:nvPicPr>
            <p:cNvPr id="5152" name="Picture 8">
              <a:extLst>
                <a:ext uri="{FF2B5EF4-FFF2-40B4-BE49-F238E27FC236}">
                  <a16:creationId xmlns:a16="http://schemas.microsoft.com/office/drawing/2014/main" id="{CB6AFA66-F643-42FF-9DE9-7D5C4E5F71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7723" y="5037095"/>
              <a:ext cx="2235856" cy="1490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130" name="29 CuadroTexto">
            <a:extLst>
              <a:ext uri="{FF2B5EF4-FFF2-40B4-BE49-F238E27FC236}">
                <a16:creationId xmlns:a16="http://schemas.microsoft.com/office/drawing/2014/main" id="{946D33B7-BAB5-4D44-8354-C287B4D89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900" y="3644900"/>
            <a:ext cx="2366963" cy="1169988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>
                <a:solidFill>
                  <a:schemeClr val="tx1"/>
                </a:solidFill>
              </a:rPr>
              <a:t>L’àcid hialurónic és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una altra </a:t>
            </a:r>
            <a:r>
              <a:rPr lang="ca-ES" altLang="es-ES" sz="1400" b="1">
                <a:solidFill>
                  <a:schemeClr val="tx1"/>
                </a:solidFill>
              </a:rPr>
              <a:t>proteïna</a:t>
            </a:r>
            <a:r>
              <a:rPr lang="ca-ES" altLang="es-ES" sz="1400">
                <a:solidFill>
                  <a:schemeClr val="tx1"/>
                </a:solidFill>
              </a:rPr>
              <a:t>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diferent del col·lagen. La seva falta provoca lesions a les articulacions</a:t>
            </a:r>
            <a:endParaRPr lang="es-ES" altLang="es-ES" sz="1400">
              <a:solidFill>
                <a:schemeClr val="tx1"/>
              </a:solidFill>
            </a:endParaRPr>
          </a:p>
        </p:txBody>
      </p:sp>
      <p:sp>
        <p:nvSpPr>
          <p:cNvPr id="31" name="30 Elipse">
            <a:extLst>
              <a:ext uri="{FF2B5EF4-FFF2-40B4-BE49-F238E27FC236}">
                <a16:creationId xmlns:a16="http://schemas.microsoft.com/office/drawing/2014/main" id="{6714634A-C821-46A5-986D-EEC8727BCBAD}"/>
              </a:ext>
            </a:extLst>
          </p:cNvPr>
          <p:cNvSpPr/>
          <p:nvPr/>
        </p:nvSpPr>
        <p:spPr bwMode="auto">
          <a:xfrm>
            <a:off x="2378282" y="400069"/>
            <a:ext cx="360362" cy="358775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32" name="31 CuadroTexto">
            <a:extLst>
              <a:ext uri="{FF2B5EF4-FFF2-40B4-BE49-F238E27FC236}">
                <a16:creationId xmlns:a16="http://schemas.microsoft.com/office/drawing/2014/main" id="{E4988176-61BA-4EAC-B06F-62727630F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633" y="425468"/>
            <a:ext cx="2524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 dirty="0"/>
              <a:t>9</a:t>
            </a:r>
            <a:endParaRPr lang="es-ES" altLang="es-ES" sz="1400" b="1" dirty="0"/>
          </a:p>
        </p:txBody>
      </p:sp>
      <p:sp>
        <p:nvSpPr>
          <p:cNvPr id="33" name="32 Elipse">
            <a:extLst>
              <a:ext uri="{FF2B5EF4-FFF2-40B4-BE49-F238E27FC236}">
                <a16:creationId xmlns:a16="http://schemas.microsoft.com/office/drawing/2014/main" id="{A9AF8B8F-3F91-496D-B280-6945A9B7F451}"/>
              </a:ext>
            </a:extLst>
          </p:cNvPr>
          <p:cNvSpPr/>
          <p:nvPr/>
        </p:nvSpPr>
        <p:spPr bwMode="auto">
          <a:xfrm>
            <a:off x="5249863" y="322263"/>
            <a:ext cx="360362" cy="360362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34" name="33 CuadroTexto">
            <a:extLst>
              <a:ext uri="{FF2B5EF4-FFF2-40B4-BE49-F238E27FC236}">
                <a16:creationId xmlns:a16="http://schemas.microsoft.com/office/drawing/2014/main" id="{A7A4550C-B50C-4D1F-8234-868037DEA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0338" y="333375"/>
            <a:ext cx="38417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10</a:t>
            </a:r>
            <a:endParaRPr lang="es-ES" altLang="es-ES" sz="1400" b="1"/>
          </a:p>
        </p:txBody>
      </p:sp>
      <p:sp>
        <p:nvSpPr>
          <p:cNvPr id="35" name="34 Elipse">
            <a:extLst>
              <a:ext uri="{FF2B5EF4-FFF2-40B4-BE49-F238E27FC236}">
                <a16:creationId xmlns:a16="http://schemas.microsoft.com/office/drawing/2014/main" id="{209CFD80-5C23-4243-8837-190A1FB51CA2}"/>
              </a:ext>
            </a:extLst>
          </p:cNvPr>
          <p:cNvSpPr/>
          <p:nvPr/>
        </p:nvSpPr>
        <p:spPr bwMode="auto">
          <a:xfrm>
            <a:off x="8171803" y="389585"/>
            <a:ext cx="358775" cy="360362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36" name="35 CuadroTexto">
            <a:extLst>
              <a:ext uri="{FF2B5EF4-FFF2-40B4-BE49-F238E27FC236}">
                <a16:creationId xmlns:a16="http://schemas.microsoft.com/office/drawing/2014/main" id="{BD075166-AECB-4B4A-BDE7-E71CA1C65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2278" y="400697"/>
            <a:ext cx="382588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 dirty="0"/>
              <a:t>11</a:t>
            </a:r>
            <a:endParaRPr lang="es-ES" altLang="es-ES" sz="1400" b="1" dirty="0"/>
          </a:p>
        </p:txBody>
      </p:sp>
      <p:sp>
        <p:nvSpPr>
          <p:cNvPr id="37" name="36 Elipse">
            <a:extLst>
              <a:ext uri="{FF2B5EF4-FFF2-40B4-BE49-F238E27FC236}">
                <a16:creationId xmlns:a16="http://schemas.microsoft.com/office/drawing/2014/main" id="{E4F3E381-90A1-4BF3-82CF-D1C4727CD5C4}"/>
              </a:ext>
            </a:extLst>
          </p:cNvPr>
          <p:cNvSpPr/>
          <p:nvPr/>
        </p:nvSpPr>
        <p:spPr bwMode="auto">
          <a:xfrm>
            <a:off x="2447925" y="1670050"/>
            <a:ext cx="360363" cy="360363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38" name="37 CuadroTexto">
            <a:extLst>
              <a:ext uri="{FF2B5EF4-FFF2-40B4-BE49-F238E27FC236}">
                <a16:creationId xmlns:a16="http://schemas.microsoft.com/office/drawing/2014/main" id="{2B6904CA-2912-4C28-AD49-FE42E1AF2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79575"/>
            <a:ext cx="3825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12</a:t>
            </a:r>
            <a:endParaRPr lang="es-ES" altLang="es-ES" sz="1400" b="1"/>
          </a:p>
        </p:txBody>
      </p:sp>
      <p:sp>
        <p:nvSpPr>
          <p:cNvPr id="39" name="38 Elipse">
            <a:extLst>
              <a:ext uri="{FF2B5EF4-FFF2-40B4-BE49-F238E27FC236}">
                <a16:creationId xmlns:a16="http://schemas.microsoft.com/office/drawing/2014/main" id="{E61DA4FB-E2B6-48A6-A7F0-071AD2FA3060}"/>
              </a:ext>
            </a:extLst>
          </p:cNvPr>
          <p:cNvSpPr/>
          <p:nvPr/>
        </p:nvSpPr>
        <p:spPr bwMode="auto">
          <a:xfrm>
            <a:off x="2390775" y="3732153"/>
            <a:ext cx="360363" cy="360362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40" name="39 CuadroTexto">
            <a:extLst>
              <a:ext uri="{FF2B5EF4-FFF2-40B4-BE49-F238E27FC236}">
                <a16:creationId xmlns:a16="http://schemas.microsoft.com/office/drawing/2014/main" id="{42A3C9C0-7D9F-4FDD-BD68-61F7832BC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0" y="3741678"/>
            <a:ext cx="3825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13</a:t>
            </a:r>
            <a:endParaRPr lang="es-ES" altLang="es-ES" sz="1400" b="1"/>
          </a:p>
        </p:txBody>
      </p:sp>
      <p:sp>
        <p:nvSpPr>
          <p:cNvPr id="41" name="40 Elipse">
            <a:extLst>
              <a:ext uri="{FF2B5EF4-FFF2-40B4-BE49-F238E27FC236}">
                <a16:creationId xmlns:a16="http://schemas.microsoft.com/office/drawing/2014/main" id="{F41EF3E7-4941-4B16-A77D-E881AF567C27}"/>
              </a:ext>
            </a:extLst>
          </p:cNvPr>
          <p:cNvSpPr/>
          <p:nvPr/>
        </p:nvSpPr>
        <p:spPr bwMode="auto">
          <a:xfrm>
            <a:off x="5192419" y="2514834"/>
            <a:ext cx="360363" cy="358775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42" name="41 CuadroTexto">
            <a:extLst>
              <a:ext uri="{FF2B5EF4-FFF2-40B4-BE49-F238E27FC236}">
                <a16:creationId xmlns:a16="http://schemas.microsoft.com/office/drawing/2014/main" id="{A80BE7B0-590A-4D67-9F89-083710C26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2894" y="2524359"/>
            <a:ext cx="384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14</a:t>
            </a:r>
            <a:endParaRPr lang="es-ES" altLang="es-ES" sz="1400" b="1"/>
          </a:p>
        </p:txBody>
      </p:sp>
      <p:sp>
        <p:nvSpPr>
          <p:cNvPr id="43" name="42 Elipse">
            <a:extLst>
              <a:ext uri="{FF2B5EF4-FFF2-40B4-BE49-F238E27FC236}">
                <a16:creationId xmlns:a16="http://schemas.microsoft.com/office/drawing/2014/main" id="{C0D3EB70-3331-4B0C-AFA0-F11BCCB9CEA0}"/>
              </a:ext>
            </a:extLst>
          </p:cNvPr>
          <p:cNvSpPr/>
          <p:nvPr/>
        </p:nvSpPr>
        <p:spPr bwMode="auto">
          <a:xfrm>
            <a:off x="8190200" y="1995781"/>
            <a:ext cx="360363" cy="360363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44" name="43 CuadroTexto">
            <a:extLst>
              <a:ext uri="{FF2B5EF4-FFF2-40B4-BE49-F238E27FC236}">
                <a16:creationId xmlns:a16="http://schemas.microsoft.com/office/drawing/2014/main" id="{261B4FFB-27E5-46F2-934B-BF3AD7AE7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0675" y="2005306"/>
            <a:ext cx="3825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15</a:t>
            </a:r>
            <a:endParaRPr lang="es-ES" altLang="es-ES" sz="1400" b="1"/>
          </a:p>
        </p:txBody>
      </p:sp>
      <p:sp>
        <p:nvSpPr>
          <p:cNvPr id="45" name="44 Elipse">
            <a:extLst>
              <a:ext uri="{FF2B5EF4-FFF2-40B4-BE49-F238E27FC236}">
                <a16:creationId xmlns:a16="http://schemas.microsoft.com/office/drawing/2014/main" id="{35AACCFD-92DF-4203-95D9-D4F861A3CF7B}"/>
              </a:ext>
            </a:extLst>
          </p:cNvPr>
          <p:cNvSpPr/>
          <p:nvPr/>
        </p:nvSpPr>
        <p:spPr bwMode="auto">
          <a:xfrm>
            <a:off x="5430838" y="5027613"/>
            <a:ext cx="360362" cy="360362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46" name="45 CuadroTexto">
            <a:extLst>
              <a:ext uri="{FF2B5EF4-FFF2-40B4-BE49-F238E27FC236}">
                <a16:creationId xmlns:a16="http://schemas.microsoft.com/office/drawing/2014/main" id="{F4D01B07-6AF6-4056-A345-0C6AF4004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3" y="5037138"/>
            <a:ext cx="384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16</a:t>
            </a:r>
            <a:endParaRPr lang="es-ES" altLang="es-ES" sz="1400" b="1"/>
          </a:p>
        </p:txBody>
      </p:sp>
      <p:sp>
        <p:nvSpPr>
          <p:cNvPr id="5147" name="29 CuadroTexto">
            <a:extLst>
              <a:ext uri="{FF2B5EF4-FFF2-40B4-BE49-F238E27FC236}">
                <a16:creationId xmlns:a16="http://schemas.microsoft.com/office/drawing/2014/main" id="{7C2975F5-FA15-4323-A41D-7DC8807FF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5800725"/>
            <a:ext cx="2555875" cy="954088"/>
          </a:xfrm>
          <a:prstGeom prst="rect">
            <a:avLst/>
          </a:prstGeom>
          <a:solidFill>
            <a:srgbClr val="D7DD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>
                <a:solidFill>
                  <a:schemeClr val="tx1"/>
                </a:solidFill>
              </a:rPr>
              <a:t>Els esportistes de tota la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vida han pres aliments </a:t>
            </a:r>
          </a:p>
          <a:p>
            <a:r>
              <a:rPr lang="ca-ES" altLang="es-ES" sz="1400">
                <a:solidFill>
                  <a:schemeClr val="tx1"/>
                </a:solidFill>
              </a:rPr>
              <a:t>rics en col·làgen, com la carn, per a millorar el rendiment.</a:t>
            </a:r>
            <a:endParaRPr lang="es-ES" altLang="es-ES" sz="1400">
              <a:solidFill>
                <a:schemeClr val="tx1"/>
              </a:solidFill>
            </a:endParaRPr>
          </a:p>
        </p:txBody>
      </p:sp>
      <p:sp>
        <p:nvSpPr>
          <p:cNvPr id="38" name="37 Elipse">
            <a:extLst>
              <a:ext uri="{FF2B5EF4-FFF2-40B4-BE49-F238E27FC236}">
                <a16:creationId xmlns:a16="http://schemas.microsoft.com/office/drawing/2014/main" id="{1D97D311-AFD0-41A9-AD6B-BC0BFB2DB9B2}"/>
              </a:ext>
            </a:extLst>
          </p:cNvPr>
          <p:cNvSpPr/>
          <p:nvPr/>
        </p:nvSpPr>
        <p:spPr bwMode="auto">
          <a:xfrm>
            <a:off x="8177213" y="5876925"/>
            <a:ext cx="360362" cy="360363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itchFamily="84" charset="0"/>
              <a:buNone/>
              <a:defRPr/>
            </a:pPr>
            <a:endParaRPr lang="es-ES">
              <a:latin typeface="Arial" charset="0"/>
              <a:ea typeface="ＭＳ Ｐゴシック" pitchFamily="84" charset="-128"/>
            </a:endParaRPr>
          </a:p>
        </p:txBody>
      </p:sp>
      <p:sp>
        <p:nvSpPr>
          <p:cNvPr id="5149" name="39 CuadroTexto">
            <a:extLst>
              <a:ext uri="{FF2B5EF4-FFF2-40B4-BE49-F238E27FC236}">
                <a16:creationId xmlns:a16="http://schemas.microsoft.com/office/drawing/2014/main" id="{F0A1F3AD-1CCF-4627-8542-B45CF84D1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688" y="5886450"/>
            <a:ext cx="3825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es-ES" sz="1400" b="1"/>
              <a:t>17</a:t>
            </a:r>
            <a:endParaRPr lang="es-ES" altLang="es-ES" sz="1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476</Words>
  <Application>Microsoft Office PowerPoint</Application>
  <PresentationFormat>Presentación en pantalla (4:3)</PresentationFormat>
  <Paragraphs>110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MS PGothic</vt:lpstr>
      <vt:lpstr>MS PGothic</vt:lpstr>
      <vt:lpstr>Agency FB</vt:lpstr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MiPc</dc:creator>
  <cp:lastModifiedBy>MiPc</cp:lastModifiedBy>
  <cp:revision>1</cp:revision>
  <dcterms:created xsi:type="dcterms:W3CDTF">2023-05-01T09:56:45Z</dcterms:created>
  <dcterms:modified xsi:type="dcterms:W3CDTF">2023-05-01T10:00:05Z</dcterms:modified>
</cp:coreProperties>
</file>